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AD_4DA9BF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2F3_3DDB5D5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E6_19123D3D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745" r:id="rId3"/>
    <p:sldId id="793" r:id="rId4"/>
    <p:sldId id="750" r:id="rId5"/>
    <p:sldId id="746" r:id="rId6"/>
    <p:sldId id="751" r:id="rId7"/>
    <p:sldId id="685" r:id="rId8"/>
    <p:sldId id="752" r:id="rId9"/>
    <p:sldId id="753" r:id="rId10"/>
    <p:sldId id="754" r:id="rId11"/>
    <p:sldId id="755" r:id="rId12"/>
    <p:sldId id="696" r:id="rId13"/>
    <p:sldId id="734" r:id="rId14"/>
    <p:sldId id="698" r:id="rId15"/>
    <p:sldId id="742" r:id="rId16"/>
    <p:sldId id="743" r:id="rId17"/>
    <p:sldId id="699" r:id="rId18"/>
    <p:sldId id="700" r:id="rId19"/>
    <p:sldId id="756" r:id="rId20"/>
    <p:sldId id="757" r:id="rId21"/>
    <p:sldId id="758" r:id="rId22"/>
    <p:sldId id="759" r:id="rId23"/>
    <p:sldId id="760" r:id="rId24"/>
    <p:sldId id="761" r:id="rId25"/>
    <p:sldId id="717" r:id="rId26"/>
    <p:sldId id="716" r:id="rId27"/>
    <p:sldId id="762" r:id="rId28"/>
    <p:sldId id="763" r:id="rId29"/>
    <p:sldId id="765" r:id="rId30"/>
    <p:sldId id="766" r:id="rId31"/>
    <p:sldId id="767" r:id="rId32"/>
    <p:sldId id="768" r:id="rId33"/>
    <p:sldId id="770" r:id="rId34"/>
    <p:sldId id="771" r:id="rId35"/>
    <p:sldId id="769" r:id="rId36"/>
    <p:sldId id="772" r:id="rId37"/>
    <p:sldId id="773" r:id="rId38"/>
    <p:sldId id="774" r:id="rId39"/>
    <p:sldId id="775" r:id="rId40"/>
    <p:sldId id="778" r:id="rId41"/>
    <p:sldId id="776" r:id="rId42"/>
    <p:sldId id="779" r:id="rId43"/>
    <p:sldId id="780" r:id="rId44"/>
    <p:sldId id="794" r:id="rId45"/>
    <p:sldId id="781" r:id="rId46"/>
    <p:sldId id="782" r:id="rId47"/>
    <p:sldId id="783" r:id="rId48"/>
    <p:sldId id="784" r:id="rId49"/>
    <p:sldId id="785" r:id="rId50"/>
    <p:sldId id="786" r:id="rId51"/>
    <p:sldId id="787" r:id="rId52"/>
    <p:sldId id="788" r:id="rId53"/>
    <p:sldId id="789" r:id="rId54"/>
    <p:sldId id="790" r:id="rId55"/>
    <p:sldId id="709" r:id="rId56"/>
    <p:sldId id="791" r:id="rId57"/>
    <p:sldId id="792" r:id="rId58"/>
    <p:sldId id="690" r:id="rId59"/>
    <p:sldId id="749" r:id="rId60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93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780"/>
            <p14:sldId id="794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09"/>
            <p14:sldId id="791"/>
            <p14:sldId id="792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9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15/05/2023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42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72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80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4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68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91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07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0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4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3172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5663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6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19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8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Lavoro</a:t>
            </a:r>
            <a:r>
              <a:rPr lang="en-US" sz="2000" dirty="0">
                <a:latin typeface="Roboto Light"/>
                <a:ea typeface="+mn-lt"/>
                <a:cs typeface="+mn-lt"/>
              </a:rPr>
              <a:t> da 5 anni in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 dirty="0">
                <a:latin typeface="Roboto Light"/>
                <a:ea typeface="+mn-lt"/>
                <a:cs typeface="+mn-lt"/>
              </a:rPr>
              <a:t>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 dirty="0">
                <a:latin typeface="Roboto Light"/>
                <a:ea typeface="+mn-lt"/>
                <a:cs typeface="+mn-lt"/>
              </a:rPr>
              <a:t> e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 dirty="0">
                <a:latin typeface="Roboto Light"/>
                <a:ea typeface="+mn-lt"/>
                <a:cs typeface="+mn-lt"/>
              </a:rPr>
              <a:t>, con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 dirty="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 dirty="0">
                <a:latin typeface="Roboto Light"/>
                <a:ea typeface="+mn-lt"/>
                <a:cs typeface="+mn-lt"/>
              </a:rPr>
              <a:t> di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 dirty="0">
                <a:latin typeface="Roboto Light"/>
                <a:ea typeface="+mn-lt"/>
                <a:cs typeface="+mn-lt"/>
              </a:rPr>
              <a:t> </a:t>
            </a:r>
            <a:r>
              <a:rPr lang="en-US" sz="2000" dirty="0" err="1">
                <a:latin typeface="Roboto Light"/>
                <a:ea typeface="+mn-lt"/>
                <a:cs typeface="+mn-lt"/>
              </a:rPr>
              <a:t>preferiti</a:t>
            </a:r>
            <a:endParaRPr lang="en-US" dirty="0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502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QUI RUGGIERO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899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Dizionario</a:t>
            </a:r>
            <a:endParaRPr lang="it-IT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 se volessimo utilizzare delle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immagini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al posto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dell’ascii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art?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97158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funzionalità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Colab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aggiungere un menu a tendina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evidando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l’utente inserisca la mossa </a:t>
            </a:r>
            <a:r>
              <a:rPr lang="it-IT" sz="2000">
                <a:latin typeface="Roboto Light"/>
                <a:ea typeface="Roboto Light"/>
                <a:cs typeface="Calibri"/>
              </a:rPr>
              <a:t>da tastiera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329531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Tempo di aggiungere un po’di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Machine Learning!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Useremo il Machine Learning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riconoscere la mossa dell’utente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utilizzando 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31402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Machine Learning: campo dell'intelligenza artificiale (AI) che si concentra sullo sviluppo di algoritmi e modelli che consentono ai computer di apprendere e fare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previsioni basate sui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senza essere esplicitamente programmati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Come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è possibile?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modelli di machine learning lavorano con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grandi quantità di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identificare pattern nei dati e fare delle predizioni per il futuro quando vedono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nuovi dati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80279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6663559" y="1045548"/>
            <a:ext cx="4626028" cy="558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Fase di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train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(addestramento): i modelli «studiano» serie di dati storici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etichettati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provando a fare delle predizioni su di essi e ripetendo il processo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finchè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l’errore che commettono è più basso possibile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Dopo l’addestramento riceveranno in input dei nuovi dati (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formattati esattamente come quelli di addestramento)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faranno su di essi delle predizioni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A084BB-8A4D-CBC5-AE42-95F52B21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886823"/>
            <a:ext cx="6202897" cy="3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977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9E8B3048-4004-1188-1F40-F262D3D8D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3" y="2071470"/>
            <a:ext cx="10058400" cy="34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3870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2" name="Immagine 11" descr="Immagine che contiene schermata, Viso umano&#10;&#10;Descrizione generata automaticamente">
            <a:extLst>
              <a:ext uri="{FF2B5EF4-FFF2-40B4-BE49-F238E27FC236}">
                <a16:creationId xmlns:a16="http://schemas.microsoft.com/office/drawing/2014/main" id="{65B1FB2C-01A2-6042-D0F4-49A8F7593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416340"/>
            <a:ext cx="11465859" cy="20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50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6875253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Quali saranno i dati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input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nel nostro caso?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0" name="Immagine 9" descr="Immagine che contiene guanto, guanti, schermata, persona&#10;&#10;Descrizione generata automaticamente">
            <a:extLst>
              <a:ext uri="{FF2B5EF4-FFF2-40B4-BE49-F238E27FC236}">
                <a16:creationId xmlns:a16="http://schemas.microsoft.com/office/drawing/2014/main" id="{DF9D02F0-88FF-FC1F-C0E8-373C46854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" y="1701155"/>
            <a:ext cx="3588979" cy="417343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D65641E-FD78-3272-1F81-18944B7F41D0}"/>
              </a:ext>
            </a:extLst>
          </p:cNvPr>
          <p:cNvSpPr/>
          <p:nvPr/>
        </p:nvSpPr>
        <p:spPr>
          <a:xfrm>
            <a:off x="4215441" y="2070851"/>
            <a:ext cx="6875253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dataset sarà una file CSV (una tabella) fatta da: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109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righe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16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colonne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riga rappresenta un’immagine diversa di una mano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colonna rappresenta un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fra i 15 evidenziati in figura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16esima colonna rappresenta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la label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(il numero corrispondente a quel determinato insieme di angoli)</a:t>
            </a:r>
          </a:p>
        </p:txBody>
      </p:sp>
    </p:spTree>
    <p:extLst>
      <p:ext uri="{BB962C8B-B14F-4D97-AF65-F5344CB8AC3E}">
        <p14:creationId xmlns:p14="http://schemas.microsoft.com/office/powerpoint/2010/main" val="414288478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Quindi il flusso sarà: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Acquisiamo il flusso di frame dalla webcam (video)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dal video acquisito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sarebbero gli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corrispondono alla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Ottengo quindi una serie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15 numeri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esattamente come le feature di input del dataset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Manca la 16-esima colonna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è quella che il modello deve prevedere!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Algoritmo utilizzato: KNN (K-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Nearest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Neighbors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4398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Esempio: dataset con solo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2 features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oscurità, luce, sfocatura, notte&#10;&#10;Descrizione generata automaticamente">
            <a:extLst>
              <a:ext uri="{FF2B5EF4-FFF2-40B4-BE49-F238E27FC236}">
                <a16:creationId xmlns:a16="http://schemas.microsoft.com/office/drawing/2014/main" id="{9407D45C-E1A3-DC1C-D1F5-C82D17BC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51"/>
            <a:ext cx="5212171" cy="417147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DABF916-6F5F-0DCE-F89A-4FE893CC2FE7}"/>
              </a:ext>
            </a:extLst>
          </p:cNvPr>
          <p:cNvSpPr/>
          <p:nvPr/>
        </p:nvSpPr>
        <p:spPr>
          <a:xfrm>
            <a:off x="5766540" y="1701157"/>
            <a:ext cx="5702060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x1 e x2: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feature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colore: classe finale di appartenenza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97819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Classificare una nuova osservazione: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Settare un valore di K (es. pari a 5)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le distanze fra la nuova osservazione 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tutte le osservazioni del dataset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 K valori più bassi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Vedere quale è la classe più presente fra i K valori più vicini: sarà il valore della predizione finale</a:t>
            </a: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8214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Come misurare la distanza?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Distanza euclidea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2 dimensioni è semplicemente l’applicazione del teorema di Pitagora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478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Euclidean distance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We use </a:t>
            </a:r>
            <a:r>
              <a:rPr lang="en-US" sz="2000" b="1">
                <a:latin typeface="Roboto Light"/>
                <a:ea typeface="+mn-lt"/>
                <a:cs typeface="+mn-lt"/>
              </a:rPr>
              <a:t>Pythagoras Theorem</a:t>
            </a:r>
            <a:endParaRPr lang="en-US" b="1">
              <a:latin typeface="Roboto Light"/>
              <a:ea typeface="Roboto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The distance is the green line (hypotenuse) of the triangle in figure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25" y="3051598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Beginners'Day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Formula generale: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Nel nostro caso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= 15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Fra i 5 vicini della nuova osservazione abbiamo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osservazioni con classe verde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1 osservazione con classe rossa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&gt; 1 -&gt;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vince la classe verde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044FA95-E4F3-78C9-165A-8178A6EF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932" y="1591075"/>
            <a:ext cx="2303085" cy="7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2639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librerie e i modelli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Leggere i dati dalla webcam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Rilevare 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Mapparla ad una delle mosse che ci interessano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Completare così la partita!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820818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5301362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dirty="0" err="1">
                <a:latin typeface="Roboto Light"/>
                <a:ea typeface="+mn-lt"/>
                <a:cs typeface="+mn-lt"/>
              </a:rPr>
              <a:t>Now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you’re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ready for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this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!</a:t>
            </a:r>
            <a:endParaRPr lang="it-IT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9B4ADF-6661-DFB4-FC78-94E1FF23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19" y="707037"/>
            <a:ext cx="4707128" cy="4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</TotalTime>
  <Words>2459</Words>
  <Application>Microsoft Office PowerPoint</Application>
  <PresentationFormat>Widescreen</PresentationFormat>
  <Paragraphs>356</Paragraphs>
  <Slides>59</Slides>
  <Notes>59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8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82</cp:revision>
  <cp:lastPrinted>2022-05-30T15:39:08Z</cp:lastPrinted>
  <dcterms:created xsi:type="dcterms:W3CDTF">2014-02-14T11:21:07Z</dcterms:created>
  <dcterms:modified xsi:type="dcterms:W3CDTF">2023-05-15T15:26:42Z</dcterms:modified>
</cp:coreProperties>
</file>